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29"/>
  </p:notesMasterIdLst>
  <p:handoutMasterIdLst>
    <p:handoutMasterId r:id="rId30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08" r:id="rId14"/>
    <p:sldId id="310" r:id="rId15"/>
    <p:sldId id="311" r:id="rId16"/>
    <p:sldId id="312" r:id="rId17"/>
    <p:sldId id="313" r:id="rId18"/>
    <p:sldId id="315" r:id="rId19"/>
    <p:sldId id="316" r:id="rId20"/>
    <p:sldId id="317" r:id="rId21"/>
    <p:sldId id="318" r:id="rId22"/>
    <p:sldId id="319" r:id="rId23"/>
    <p:sldId id="320" r:id="rId24"/>
    <p:sldId id="326" r:id="rId25"/>
    <p:sldId id="307" r:id="rId26"/>
    <p:sldId id="327" r:id="rId27"/>
    <p:sldId id="324" r:id="rId28"/>
  </p:sldIdLst>
  <p:sldSz cx="12192000" cy="6858000"/>
  <p:notesSz cx="6858000" cy="9144000"/>
  <p:embeddedFontLs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464646"/>
    <a:srgbClr val="009CAB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EF623-3ED5-3740-9990-A7389F8EC900}" v="27" dt="2023-10-02T12:26:24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8" autoAdjust="0"/>
    <p:restoredTop sz="95198" autoAdjust="0"/>
  </p:normalViewPr>
  <p:slideViewPr>
    <p:cSldViewPr snapToGrid="0">
      <p:cViewPr varScale="1">
        <p:scale>
          <a:sx n="117" d="100"/>
          <a:sy n="117" d="100"/>
        </p:scale>
        <p:origin x="368" y="176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9.fntdata"/><Relationship Id="rId21" Type="http://schemas.openxmlformats.org/officeDocument/2006/relationships/slide" Target="slides/slide14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6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3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29/09/2024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29/09/2024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26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337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7395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3045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180448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7860894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915963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416478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4016478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695267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643417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4866129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329675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6085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1978258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6201584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19060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964920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563925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14074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101278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415894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5554462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9823634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2062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21113641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330293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939559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476780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817372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8261683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10524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7189405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126178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8446638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66465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9448411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57825400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117401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75099183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47956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29/09/2024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6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29/09/2024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9085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1154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756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49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24052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9030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2620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716406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284084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52066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9368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015557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958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276185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08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40441125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941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5764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223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8606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001716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15181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523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22962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89424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420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53490651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030522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1397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6039423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46168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29/09/2024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898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7806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29 september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4847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m-statweb.be/mail.php" TargetMode="External"/><Relationship Id="rId2" Type="http://schemas.openxmlformats.org/officeDocument/2006/relationships/hyperlink" Target="https://tm-statweb.be/sendmail.php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m-statweb.be/forms.php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elements.asp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 dirty="0"/>
              <a:t>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82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type=“checkbox”&gt;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3000" dirty="0"/>
              <a:t>Keuzevakjes</a:t>
            </a:r>
          </a:p>
          <a:p>
            <a:pPr lvl="1"/>
            <a:r>
              <a:rPr lang="nl-BE" dirty="0"/>
              <a:t>Je kan </a:t>
            </a:r>
            <a:r>
              <a:rPr lang="nl-BE" b="1" dirty="0">
                <a:solidFill>
                  <a:srgbClr val="EC4B2F"/>
                </a:solidFill>
              </a:rPr>
              <a:t>meerdere opties </a:t>
            </a:r>
            <a:r>
              <a:rPr lang="nl-BE" dirty="0"/>
              <a:t>selecteren in een reeks opties of je kan het vakje aanvinken als je ergens mee akkoord moet gaan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D959BA7-333A-79AD-3DBA-3DCFDA23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3005138"/>
            <a:ext cx="7277100" cy="33401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E668857-C36F-880D-D4A7-3A6509420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62" y="4268788"/>
            <a:ext cx="3060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type=“submit”/&gt;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6"/>
            <a:ext cx="11160127" cy="111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Om formuliergegevens te verzenden</a:t>
            </a:r>
          </a:p>
          <a:p>
            <a:pPr marL="0" indent="0">
              <a:buNone/>
            </a:pPr>
            <a:endParaRPr lang="nl-BE" sz="1200" dirty="0"/>
          </a:p>
          <a:p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9B9D34E-2CF4-CC78-11DD-5A317860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2328551"/>
            <a:ext cx="7587992" cy="12456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FA8403E-081E-0B8E-C8E3-BFDF0CD4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62" y="3429000"/>
            <a:ext cx="4381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6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A605382-6A0C-4E29-909E-610D330A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&lt;select&gt;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A731E9-EA8F-4C52-AE02-EECC8D4CB55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13B3C2-2147-4940-9A17-4D2DA07EB1E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F4A6708-B6EB-4A5B-9D08-14C3AFE387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11160127" cy="1116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Om een lijst te maken</a:t>
            </a:r>
          </a:p>
          <a:p>
            <a:pPr lvl="1"/>
            <a:r>
              <a:rPr lang="nl-BE" dirty="0"/>
              <a:t>Kan maar </a:t>
            </a:r>
            <a:r>
              <a:rPr lang="nl-BE" b="1" dirty="0">
                <a:solidFill>
                  <a:srgbClr val="EC4B2F"/>
                </a:solidFill>
              </a:rPr>
              <a:t>één item </a:t>
            </a:r>
            <a:r>
              <a:rPr lang="nl-BE" dirty="0"/>
              <a:t>geselecteerd worden</a:t>
            </a:r>
          </a:p>
          <a:p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ACC6245-3ED6-8BF8-58DE-6BD1C1EC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4" y="2779713"/>
            <a:ext cx="4864100" cy="2667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F4A486A-159F-A2D3-FC90-895242E9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43" y="3121479"/>
            <a:ext cx="2514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6000" dirty="0"/>
              <a:t>Optioneel of verplicht?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60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500" dirty="0"/>
              <a:t>Attribuut </a:t>
            </a:r>
            <a:r>
              <a:rPr lang="nl-BE" sz="4500" b="1" dirty="0">
                <a:solidFill>
                  <a:srgbClr val="EC4B2F"/>
                </a:solidFill>
              </a:rPr>
              <a:t>required</a:t>
            </a:r>
            <a:r>
              <a:rPr lang="nl-BE" sz="4500" dirty="0"/>
              <a:t>: hiermee geef je aan dat een veld </a:t>
            </a:r>
            <a:r>
              <a:rPr lang="nl-BE" sz="4500" b="1" dirty="0">
                <a:solidFill>
                  <a:srgbClr val="EC4B2F"/>
                </a:solidFill>
              </a:rPr>
              <a:t>verplicht</a:t>
            </a:r>
            <a:r>
              <a:rPr lang="nl-BE" sz="4500" dirty="0"/>
              <a:t> 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500" dirty="0"/>
              <a:t>Laat je dit attribuut weg, dan is het veld </a:t>
            </a:r>
            <a:r>
              <a:rPr lang="nl-BE" sz="4400" b="1" dirty="0">
                <a:solidFill>
                  <a:srgbClr val="EC4B2F"/>
                </a:solidFill>
              </a:rPr>
              <a:t>optioneel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A28738-2C15-0446-E378-B92DFD9F5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263" y="1420431"/>
            <a:ext cx="5563507" cy="280663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8ECE9E1-8AA4-DBDB-C6AA-CAEA1A4E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63" y="4528457"/>
            <a:ext cx="3873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6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nl-BE" sz="2000" dirty="0"/>
              <a:t>Atrributen gebruiken voor </a:t>
            </a:r>
            <a:r>
              <a:rPr lang="nl-BE" sz="2000" b="1" dirty="0">
                <a:solidFill>
                  <a:srgbClr val="EC4B2F"/>
                </a:solidFill>
              </a:rPr>
              <a:t>validatie</a:t>
            </a:r>
          </a:p>
          <a:p>
            <a:endParaRPr lang="nl-BE" sz="2000" dirty="0"/>
          </a:p>
          <a:p>
            <a:pPr lvl="1"/>
            <a:r>
              <a:rPr lang="nl-BE" sz="2000" dirty="0"/>
              <a:t>Required</a:t>
            </a:r>
          </a:p>
          <a:p>
            <a:pPr lvl="1"/>
            <a:r>
              <a:rPr lang="nl-BE" sz="2000" dirty="0"/>
              <a:t>Minlength, maxlength</a:t>
            </a:r>
          </a:p>
          <a:p>
            <a:pPr lvl="1"/>
            <a:r>
              <a:rPr lang="nl-BE" sz="2000" dirty="0"/>
              <a:t>Min, max</a:t>
            </a:r>
          </a:p>
          <a:p>
            <a:pPr lvl="1"/>
            <a:r>
              <a:rPr lang="nl-BE" sz="2000" dirty="0"/>
              <a:t>Pattern</a:t>
            </a:r>
          </a:p>
          <a:p>
            <a:pPr lvl="1"/>
            <a:r>
              <a:rPr lang="nl-BE" sz="2000" dirty="0"/>
              <a:t>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CCB6E3-90F7-5471-69AA-E5E19978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634" y="909659"/>
            <a:ext cx="5198179" cy="517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C595E6-0D23-CC15-A78F-B42C49B1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" y="4813084"/>
            <a:ext cx="2555578" cy="127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92022F-41D4-2320-7F81-3751BEF4B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36" y="4813084"/>
            <a:ext cx="2550764" cy="1270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83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Afhandeling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dirty="0"/>
              <a:t>Een formulier heeft geen meerwaarde als er niets met de gegevens wordt gedaan</a:t>
            </a:r>
          </a:p>
          <a:p>
            <a:endParaRPr lang="nl-BE" dirty="0"/>
          </a:p>
          <a:p>
            <a:r>
              <a:rPr lang="nl-BE" dirty="0"/>
              <a:t>Je moet het formulier afhandelen m.a.w. de </a:t>
            </a:r>
            <a:r>
              <a:rPr lang="nl-BE" b="1" dirty="0">
                <a:solidFill>
                  <a:srgbClr val="EC4B2F"/>
                </a:solidFill>
              </a:rPr>
              <a:t>gegevens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verwerken</a:t>
            </a:r>
          </a:p>
          <a:p>
            <a:endParaRPr lang="nl-BE" b="1" dirty="0">
              <a:solidFill>
                <a:srgbClr val="EC4B2F"/>
              </a:solidFill>
            </a:endParaRP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druk</a:t>
            </a:r>
            <a:r>
              <a:rPr lang="nl-BE" dirty="0"/>
              <a:t> je de gegevens af (zonder meer)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bewaar</a:t>
            </a:r>
            <a:r>
              <a:rPr lang="nl-BE" dirty="0"/>
              <a:t> je ze in een databank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mail</a:t>
            </a:r>
            <a:r>
              <a:rPr lang="nl-BE" dirty="0"/>
              <a:t> je de gegevens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gebruik je een </a:t>
            </a:r>
            <a:r>
              <a:rPr lang="nl-BE" b="1" dirty="0">
                <a:solidFill>
                  <a:srgbClr val="EC4B2F"/>
                </a:solidFill>
              </a:rPr>
              <a:t>combinatie</a:t>
            </a:r>
            <a:r>
              <a:rPr lang="nl-BE" dirty="0"/>
              <a:t> van de bovenstaande opties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250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Afhandeling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600" dirty="0"/>
              <a:t>Twee </a:t>
            </a:r>
            <a:r>
              <a:rPr lang="nl-BE" sz="2600" b="1" dirty="0"/>
              <a:t>attributen</a:t>
            </a:r>
            <a:r>
              <a:rPr lang="nl-BE" sz="2600" dirty="0"/>
              <a:t> zijn nodig om het formulier correct af te handelen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6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F04C25"/>
                </a:solidFill>
              </a:rPr>
              <a:t>Action: </a:t>
            </a:r>
            <a:r>
              <a:rPr lang="nl-BE" sz="1900" dirty="0"/>
              <a:t>geeft aan welke actie het formulier moet uitvoeren als je op een submit knop drukt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dirty="0"/>
              <a:t>Meestal een URL naar een pagina die de afhandeling van het formulier op zich neemt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F04C25"/>
                </a:solidFill>
              </a:rPr>
              <a:t>Method: </a:t>
            </a:r>
            <a:r>
              <a:rPr lang="nl-BE" sz="1900" dirty="0"/>
              <a:t>geeft aan welke methode gebruikt wordt om de gegevens te verzenden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b="1" dirty="0"/>
              <a:t>Get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EC4B2F"/>
                </a:solidFill>
              </a:rPr>
              <a:t>Defaultmethode</a:t>
            </a:r>
            <a:r>
              <a:rPr lang="nl-BE" sz="1900" dirty="0"/>
              <a:t> om data te verzenden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Data zal </a:t>
            </a:r>
            <a:r>
              <a:rPr lang="nl-BE" sz="1900" b="1" dirty="0">
                <a:solidFill>
                  <a:srgbClr val="EC4B2F"/>
                </a:solidFill>
              </a:rPr>
              <a:t>zichtbaar</a:t>
            </a:r>
            <a:r>
              <a:rPr lang="nl-BE" sz="1900" dirty="0"/>
              <a:t> worden in de URL-balk van je browser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Niet geschikt om </a:t>
            </a:r>
            <a:r>
              <a:rPr lang="nl-BE" sz="1900" b="1" dirty="0">
                <a:solidFill>
                  <a:srgbClr val="EC4B2F"/>
                </a:solidFill>
              </a:rPr>
              <a:t>gevoelige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informatie</a:t>
            </a:r>
            <a:r>
              <a:rPr lang="nl-BE" sz="1900" dirty="0"/>
              <a:t> te verzenden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Best gebruiken om </a:t>
            </a:r>
            <a:r>
              <a:rPr lang="nl-BE" sz="1900" b="1" dirty="0">
                <a:solidFill>
                  <a:srgbClr val="EC4B2F"/>
                </a:solidFill>
              </a:rPr>
              <a:t>kleine</a:t>
            </a:r>
            <a:r>
              <a:rPr lang="nl-BE" sz="1900" dirty="0"/>
              <a:t> hoeveelheden (niet gevoelige) data door te sturen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b="1" dirty="0"/>
              <a:t>Post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Data zal </a:t>
            </a:r>
            <a:r>
              <a:rPr lang="nl-BE" sz="1900" b="1" dirty="0">
                <a:solidFill>
                  <a:srgbClr val="EC4B2F"/>
                </a:solidFill>
              </a:rPr>
              <a:t>niet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zichtbaar</a:t>
            </a:r>
            <a:r>
              <a:rPr lang="nl-BE" sz="1900" dirty="0"/>
              <a:t> zijn in de URL-balk van je browser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Gebruiken als je </a:t>
            </a:r>
            <a:r>
              <a:rPr lang="nl-BE" sz="1900" b="1" dirty="0">
                <a:solidFill>
                  <a:srgbClr val="EC4B2F"/>
                </a:solidFill>
              </a:rPr>
              <a:t>gevoelige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informatie</a:t>
            </a:r>
            <a:r>
              <a:rPr lang="nl-BE" sz="1900" dirty="0"/>
              <a:t> wil doorsturen zoals gebruikersnamen en wachtwoorden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Afhandeling van </a:t>
            </a:r>
            <a:r>
              <a:rPr lang="nl-BE" sz="1900" b="1" dirty="0">
                <a:solidFill>
                  <a:srgbClr val="EC4B2F"/>
                </a:solidFill>
              </a:rPr>
              <a:t>complexe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data</a:t>
            </a:r>
            <a:r>
              <a:rPr lang="nl-BE" sz="1900" dirty="0"/>
              <a:t> en </a:t>
            </a:r>
            <a:r>
              <a:rPr lang="nl-BE" sz="1900" b="1" dirty="0">
                <a:solidFill>
                  <a:srgbClr val="EC4B2F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747399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Afhandeling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 dirty="0"/>
              <a:t>Een </a:t>
            </a:r>
            <a:r>
              <a:rPr lang="nl-BE" sz="2800" b="1" dirty="0"/>
              <a:t>derde</a:t>
            </a:r>
            <a:r>
              <a:rPr lang="nl-BE" sz="2800" dirty="0"/>
              <a:t> </a:t>
            </a:r>
            <a:r>
              <a:rPr lang="nl-BE" sz="2800" b="1" dirty="0"/>
              <a:t>attribuut</a:t>
            </a:r>
            <a:r>
              <a:rPr lang="nl-BE" sz="2800" dirty="0"/>
              <a:t> is</a:t>
            </a:r>
            <a:endParaRPr lang="nl-BE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b="1" dirty="0">
                <a:solidFill>
                  <a:srgbClr val="EC4B2F"/>
                </a:solidFill>
              </a:rPr>
              <a:t>Enctype: </a:t>
            </a:r>
            <a:r>
              <a:rPr lang="nl-BE" sz="2400" dirty="0"/>
              <a:t>een string geeft aan welk </a:t>
            </a:r>
            <a:r>
              <a:rPr lang="nl-BE" sz="2400" b="1" dirty="0"/>
              <a:t>encoding</a:t>
            </a:r>
            <a:r>
              <a:rPr lang="nl-BE" sz="2400" dirty="0"/>
              <a:t> </a:t>
            </a:r>
            <a:r>
              <a:rPr lang="nl-BE" sz="2400" b="1" dirty="0"/>
              <a:t>type</a:t>
            </a:r>
            <a:r>
              <a:rPr lang="nl-BE" sz="2400" dirty="0"/>
              <a:t> gebruikt wordt voor verzending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application/x-www-form-urlencoded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Default, verzend data als een string via URL-encoding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multipart/form-data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Dit gebruik je bijvoorbeeld wanneer er ook files moeten verzonden worden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Hiervoor moet je minstens één </a:t>
            </a:r>
            <a:r>
              <a:rPr lang="nl-BE" sz="1600" b="1" dirty="0">
                <a:solidFill>
                  <a:srgbClr val="00B0F0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&lt;input type="file"&gt;</a:t>
            </a:r>
            <a:r>
              <a:rPr lang="nl-BE" b="1" dirty="0">
                <a:solidFill>
                  <a:srgbClr val="00B0F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1600" dirty="0"/>
              <a:t>hebben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text/plain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Meestal enkel handig om te debuggen om de data te zien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AC5EE4-DD9F-AE50-9BCC-B2F0A922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8" y="5577003"/>
            <a:ext cx="7772400" cy="8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1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C94931-68B9-AAD1-6D67-6E141225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https://tm-statweb.be/mail.php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0E9F83-2047-AE21-82F5-C04C3CA4D3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https://tm-statweb.be/sendmail.php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e-mail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versturen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Het script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geldig</a:t>
            </a:r>
            <a:r>
              <a:rPr lang="en-US" dirty="0"/>
              <a:t> e-</a:t>
            </a:r>
            <a:r>
              <a:rPr lang="en-US" dirty="0" err="1"/>
              <a:t>mailadres</a:t>
            </a:r>
            <a:r>
              <a:rPr lang="en-US" dirty="0"/>
              <a:t> met </a:t>
            </a:r>
            <a:r>
              <a:rPr lang="en-US" dirty="0" err="1"/>
              <a:t>als</a:t>
            </a:r>
            <a:r>
              <a:rPr lang="en-US" dirty="0"/>
              <a:t> naam </a:t>
            </a:r>
            <a:r>
              <a:rPr lang="en-US" dirty="0" err="1"/>
              <a:t>studentemail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POST parameter </a:t>
            </a:r>
            <a:r>
              <a:rPr lang="en-US" dirty="0" err="1"/>
              <a:t>nodig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Meer </a:t>
            </a:r>
            <a:r>
              <a:rPr lang="en-US" dirty="0" err="1"/>
              <a:t>informatie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https://tm-statweb.be/mail.php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962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E957DC-140E-3562-8904-6B2FAF2E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33" y="3300127"/>
            <a:ext cx="4574310" cy="310682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br>
              <a:rPr lang="nl-BE" dirty="0"/>
            </a:br>
            <a:r>
              <a:rPr lang="nl-BE" sz="1200" dirty="0"/>
              <a:t>formulier.html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6501407" cy="471646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Bekijk aandachtig de code van onderstaand voorbeeld.</a:t>
            </a:r>
          </a:p>
          <a:p>
            <a:pPr marL="0" indent="0">
              <a:buNone/>
            </a:pPr>
            <a:endParaRPr lang="nl-BE" sz="1800" dirty="0"/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1600" dirty="0"/>
              <a:t>Gebruik </a:t>
            </a:r>
            <a:r>
              <a:rPr lang="nl-BE" sz="1600" dirty="0">
                <a:hlinkClick r:id="rId3"/>
              </a:rPr>
              <a:t>https://tm-statweb.be/forms.php</a:t>
            </a:r>
            <a:r>
              <a:rPr lang="nl-BE" sz="1600" dirty="0"/>
              <a:t> als </a:t>
            </a:r>
            <a:r>
              <a:rPr lang="nl-BE" sz="1600" b="1" dirty="0">
                <a:solidFill>
                  <a:srgbClr val="F04C25"/>
                </a:solidFill>
              </a:rPr>
              <a:t>value</a:t>
            </a:r>
            <a:r>
              <a:rPr lang="nl-BE" sz="1600" dirty="0"/>
              <a:t> in je </a:t>
            </a:r>
            <a:r>
              <a:rPr lang="nl-BE" sz="1600" b="1" dirty="0">
                <a:solidFill>
                  <a:srgbClr val="F04C25"/>
                </a:solidFill>
              </a:rPr>
              <a:t>action</a:t>
            </a:r>
            <a:r>
              <a:rPr lang="nl-BE" sz="1600" dirty="0"/>
              <a:t> attribuut en test de data die je probeert te verzenden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FBC92-676C-6FBE-5660-113D6F4BD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813" y="1706160"/>
            <a:ext cx="4098889" cy="344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is..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dirty="0"/>
              <a:t>Een formulier wordt gebruikt om </a:t>
            </a:r>
            <a:r>
              <a:rPr lang="nl-BE" sz="2400" b="1" dirty="0">
                <a:solidFill>
                  <a:srgbClr val="EC4B2F"/>
                </a:solidFill>
              </a:rPr>
              <a:t>data te verzamelen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en deze </a:t>
            </a:r>
            <a:r>
              <a:rPr lang="nl-BE" sz="2400" b="1" dirty="0">
                <a:solidFill>
                  <a:srgbClr val="EC4B2F"/>
                </a:solidFill>
              </a:rPr>
              <a:t>data te versturen </a:t>
            </a:r>
            <a:r>
              <a:rPr lang="nl-BE" sz="2400" dirty="0"/>
              <a:t>naar een controller of server</a:t>
            </a:r>
          </a:p>
          <a:p>
            <a:endParaRPr lang="nl-BE" sz="2400" dirty="0"/>
          </a:p>
          <a:p>
            <a:pPr marL="0" indent="0">
              <a:buNone/>
            </a:pPr>
            <a:r>
              <a:rPr lang="nl-BE" sz="2400" b="1" dirty="0"/>
              <a:t>Voorbeelden</a:t>
            </a:r>
          </a:p>
          <a:p>
            <a:pPr lvl="1"/>
            <a:r>
              <a:rPr lang="nl-BE" sz="2000" dirty="0"/>
              <a:t>Nieuwsbrief</a:t>
            </a:r>
          </a:p>
          <a:p>
            <a:pPr lvl="1"/>
            <a:r>
              <a:rPr lang="nl-BE" sz="2000" dirty="0"/>
              <a:t>Login</a:t>
            </a:r>
          </a:p>
          <a:p>
            <a:pPr lvl="1"/>
            <a:r>
              <a:rPr lang="nl-BE" sz="2000" dirty="0"/>
              <a:t>Contact</a:t>
            </a:r>
          </a:p>
          <a:p>
            <a:pPr lvl="1"/>
            <a:r>
              <a:rPr lang="nl-BE" sz="2000" dirty="0"/>
              <a:t>…</a:t>
            </a:r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AEED122-6A42-1810-65F7-F60142A55F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AD08F-0D20-ED22-B25C-B231063D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71" y="1543868"/>
            <a:ext cx="4945665" cy="391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Basis opmaak via CSS </a:t>
            </a:r>
            <a:br>
              <a:rPr lang="nl-BE" dirty="0"/>
            </a:br>
            <a:r>
              <a:rPr lang="nl-BE" sz="1200" dirty="0"/>
              <a:t>voorbeelden-powerpoint.html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580064" cy="471646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Bekijk aandachtig de CSS van onderstaand voorbeeld.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8445DBA-869C-00C1-7151-D0E24DB9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2369567"/>
            <a:ext cx="4484007" cy="373258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A0D1D2F-C8CB-1687-2E78-6B2AA5F1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4" y="1333136"/>
            <a:ext cx="4143148" cy="49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2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E2A14933-F701-483D-A9FD-469F580CF72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 dirty="0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C1295CD-9B09-8451-AD1F-14A62C5FD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 tag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&lt;form&gt; </a:t>
            </a:r>
            <a:r>
              <a:rPr lang="nl-BE" sz="2400" b="1" dirty="0">
                <a:solidFill>
                  <a:srgbClr val="464646"/>
                </a:solidFill>
                <a:ea typeface="Menlo" panose="020B0609030804020204" pitchFamily="49" charset="0"/>
                <a:cs typeface="Menlo" panose="020B0609030804020204" pitchFamily="49" charset="0"/>
              </a:rPr>
              <a:t>..</a:t>
            </a:r>
            <a:r>
              <a:rPr lang="nl-BE" sz="2400" b="1" dirty="0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24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&lt;/form&gt; </a:t>
            </a:r>
            <a:r>
              <a:rPr lang="nl-BE" sz="2400" dirty="0"/>
              <a:t>geeft het begin en het einde van je formulier aan</a:t>
            </a:r>
          </a:p>
          <a:p>
            <a:endParaRPr lang="nl-BE" sz="2400" dirty="0"/>
          </a:p>
          <a:p>
            <a:r>
              <a:rPr lang="nl-BE" sz="2400" dirty="0"/>
              <a:t>Tussen deze tags, zet je de </a:t>
            </a:r>
            <a:r>
              <a:rPr lang="nl-BE" sz="2400" b="1" dirty="0"/>
              <a:t>invoervelden</a:t>
            </a:r>
            <a:r>
              <a:rPr lang="nl-BE" sz="2400" dirty="0"/>
              <a:t> zoals</a:t>
            </a:r>
          </a:p>
          <a:p>
            <a:pPr lvl="1"/>
            <a:r>
              <a:rPr lang="nl-BE" sz="2000" dirty="0"/>
              <a:t>Tekstvakken</a:t>
            </a:r>
          </a:p>
          <a:p>
            <a:pPr lvl="1"/>
            <a:r>
              <a:rPr lang="nl-BE" sz="2000" dirty="0" err="1"/>
              <a:t>Checkboxes</a:t>
            </a:r>
            <a:endParaRPr lang="nl-BE" sz="2000" dirty="0"/>
          </a:p>
          <a:p>
            <a:pPr lvl="1"/>
            <a:r>
              <a:rPr lang="nl-BE" sz="2000" dirty="0"/>
              <a:t>Radio buttons</a:t>
            </a:r>
          </a:p>
          <a:p>
            <a:pPr lvl="1"/>
            <a:r>
              <a:rPr lang="nl-BE" sz="2000" dirty="0"/>
              <a:t>Submit button</a:t>
            </a:r>
          </a:p>
          <a:p>
            <a:pPr lvl="1"/>
            <a:endParaRPr lang="nl-BE" sz="2000" dirty="0"/>
          </a:p>
          <a:p>
            <a:r>
              <a:rPr lang="nl-BE" sz="2400" dirty="0"/>
              <a:t>Een </a:t>
            </a:r>
            <a:r>
              <a:rPr lang="nl-BE" sz="2400" b="1" dirty="0">
                <a:solidFill>
                  <a:srgbClr val="EC4B2F"/>
                </a:solidFill>
              </a:rPr>
              <a:t>form</a:t>
            </a:r>
            <a:r>
              <a:rPr lang="nl-BE" sz="2400" dirty="0"/>
              <a:t> heeft </a:t>
            </a:r>
            <a:r>
              <a:rPr lang="nl-BE" sz="2400" b="1" dirty="0">
                <a:solidFill>
                  <a:srgbClr val="EC4B2F"/>
                </a:solidFill>
              </a:rPr>
              <a:t>twee</a:t>
            </a:r>
            <a:r>
              <a:rPr lang="nl-BE" sz="2400" dirty="0"/>
              <a:t> belangrijke </a:t>
            </a:r>
            <a:r>
              <a:rPr lang="nl-BE" sz="2400" b="1" dirty="0">
                <a:solidFill>
                  <a:srgbClr val="EC4B2F"/>
                </a:solidFill>
              </a:rPr>
              <a:t>attributen</a:t>
            </a:r>
            <a:r>
              <a:rPr lang="nl-BE" sz="2400" dirty="0"/>
              <a:t> (action en </a:t>
            </a:r>
            <a:r>
              <a:rPr lang="nl-BE" sz="2400" dirty="0" err="1"/>
              <a:t>method</a:t>
            </a:r>
            <a:r>
              <a:rPr lang="nl-BE" sz="24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1DF02-8B85-C330-B3B4-EB1449D9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5140423"/>
            <a:ext cx="6162675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FE063-95C7-28D8-D98C-1B56E10F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3101474"/>
            <a:ext cx="711517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8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Input tag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Een formulier kan heel wat </a:t>
            </a:r>
            <a:r>
              <a:rPr lang="nl-BE" b="1" dirty="0">
                <a:solidFill>
                  <a:srgbClr val="EC4B2F"/>
                </a:solidFill>
              </a:rPr>
              <a:t>soorten</a:t>
            </a:r>
            <a:r>
              <a:rPr lang="nl-BE" dirty="0"/>
              <a:t> invoervelden hebben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Tekst, image, file, number, password, radio, range, email…</a:t>
            </a:r>
            <a:endParaRPr lang="nl-BE" dirty="0">
              <a:ea typeface="Verdan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Deze </a:t>
            </a:r>
            <a:r>
              <a:rPr lang="nl-BE" b="1" dirty="0">
                <a:solidFill>
                  <a:srgbClr val="EC4B2F"/>
                </a:solidFill>
              </a:rPr>
              <a:t>invoervelden</a:t>
            </a:r>
            <a:r>
              <a:rPr lang="nl-BE" dirty="0"/>
              <a:t> geef je aan via de </a:t>
            </a:r>
            <a:r>
              <a:rPr lang="nl-BE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&lt;input&gt;</a:t>
            </a:r>
            <a:r>
              <a:rPr lang="nl-BE" dirty="0">
                <a:solidFill>
                  <a:srgbClr val="464646"/>
                </a:solidFill>
                <a:ea typeface="Menlo" panose="020B0609030804020204" pitchFamily="49" charset="0"/>
                <a:cs typeface="Menlo" panose="020B0609030804020204" pitchFamily="49" charset="0"/>
              </a:rPr>
              <a:t>-tag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Zo’n inputveld kan op vele manieren getoond worden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dirty="0"/>
              <a:t>Wordt bepaald door het </a:t>
            </a:r>
            <a:r>
              <a:rPr lang="nl-BE" b="1" dirty="0">
                <a:solidFill>
                  <a:srgbClr val="EC4B2F"/>
                </a:solidFill>
              </a:rPr>
              <a:t>attribuut</a:t>
            </a:r>
            <a:r>
              <a:rPr lang="nl-BE" b="1" dirty="0"/>
              <a:t> </a:t>
            </a:r>
            <a:r>
              <a:rPr lang="nl-BE" b="1" dirty="0">
                <a:solidFill>
                  <a:srgbClr val="EC4B2F"/>
                </a:solidFill>
              </a:rPr>
              <a:t>type</a:t>
            </a:r>
            <a:endParaRPr lang="nl-BE" dirty="0">
              <a:ea typeface="Verdan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Ieder inputveld heeft het </a:t>
            </a:r>
            <a:r>
              <a:rPr lang="nl-BE" b="1" dirty="0">
                <a:solidFill>
                  <a:srgbClr val="EC4B2F"/>
                </a:solidFill>
              </a:rPr>
              <a:t>attribuut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name</a:t>
            </a:r>
            <a:r>
              <a:rPr lang="nl-BE" dirty="0"/>
              <a:t> nodig </a:t>
            </a:r>
            <a:r>
              <a:rPr lang="nl-BE" u="sng" dirty="0"/>
              <a:t>om gegevens te kunnen verzenden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>
              <a:ea typeface="Verdan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 dirty="0">
                <a:hlinkClick r:id="rId2"/>
              </a:rPr>
              <a:t>https://www.w3schools.com/html/html_form_input_types.asp</a:t>
            </a:r>
            <a:endParaRPr lang="nl-BE" sz="2800" dirty="0">
              <a:ea typeface="Verdana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43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formulier elementen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Er zijn ook nog andere </a:t>
            </a:r>
            <a:r>
              <a:rPr lang="nl-BE" b="1" dirty="0">
                <a:solidFill>
                  <a:srgbClr val="009CAB"/>
                </a:solidFill>
              </a:rPr>
              <a:t>&lt;form&gt;</a:t>
            </a:r>
            <a:r>
              <a:rPr lang="nl-BE" dirty="0"/>
              <a:t>-tags die je kan gebruiken 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b="1" dirty="0"/>
              <a:t>Voorbeelden</a:t>
            </a:r>
          </a:p>
          <a:p>
            <a:pPr lvl="2"/>
            <a:r>
              <a:rPr lang="nl-BE" dirty="0"/>
              <a:t>Label </a:t>
            </a:r>
            <a:r>
              <a:rPr lang="nl-BE" b="1" dirty="0">
                <a:solidFill>
                  <a:srgbClr val="009CAB"/>
                </a:solidFill>
              </a:rPr>
              <a:t>&lt;label&gt;</a:t>
            </a:r>
          </a:p>
          <a:p>
            <a:pPr lvl="2"/>
            <a:r>
              <a:rPr lang="nl-BE" dirty="0"/>
              <a:t>Keuzelijst </a:t>
            </a:r>
            <a:r>
              <a:rPr lang="nl-BE" b="1" dirty="0">
                <a:solidFill>
                  <a:srgbClr val="009CAB"/>
                </a:solidFill>
              </a:rPr>
              <a:t>&lt;select&gt;</a:t>
            </a:r>
          </a:p>
          <a:p>
            <a:pPr lvl="2"/>
            <a:r>
              <a:rPr lang="nl-BE" dirty="0"/>
              <a:t>Groot tekstvak </a:t>
            </a:r>
            <a:r>
              <a:rPr lang="nl-BE" b="1" dirty="0">
                <a:solidFill>
                  <a:srgbClr val="009CAB"/>
                </a:solidFill>
              </a:rPr>
              <a:t>&lt;textarea&gt;</a:t>
            </a:r>
          </a:p>
          <a:p>
            <a:pPr lvl="2"/>
            <a:r>
              <a:rPr lang="nl-BE" dirty="0">
                <a:solidFill>
                  <a:srgbClr val="464646"/>
                </a:solidFill>
              </a:rPr>
              <a:t>..</a:t>
            </a:r>
          </a:p>
          <a:p>
            <a:pPr lvl="2"/>
            <a:endParaRPr lang="nl-BE" dirty="0">
              <a:solidFill>
                <a:srgbClr val="464646"/>
              </a:solidFill>
            </a:endParaRPr>
          </a:p>
          <a:p>
            <a:pPr algn="ctr"/>
            <a:r>
              <a:rPr lang="nl-BE" u="sng" dirty="0">
                <a:hlinkClick r:id="rId2"/>
              </a:rPr>
              <a:t>https://www.w3schools.com/html/html_form_elements.asp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092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br>
              <a:rPr lang="nl-BE" dirty="0"/>
            </a:br>
            <a:r>
              <a:rPr lang="nl-BE" sz="1200" dirty="0"/>
              <a:t>aanmelden.html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6EB3EB0-723A-3CE5-FAFB-D0505E3A85B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8B8C7-2A99-DA8F-54E8-B975814D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3" y="1628775"/>
            <a:ext cx="4286300" cy="2219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D74A5999-FC3B-B64D-4739-0879287A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6" y="1612781"/>
            <a:ext cx="7175500" cy="36195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759A76F-0953-F695-D73B-7FE429163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13" y="4217451"/>
            <a:ext cx="4890000" cy="202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Kies het juiste input type!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600" dirty="0">
                <a:solidFill>
                  <a:srgbClr val="464646"/>
                </a:solidFill>
              </a:rPr>
              <a:t>Text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Email 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URL 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Password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..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4999A-8823-1BF6-2BE9-D4BF8772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4424362"/>
            <a:ext cx="7581900" cy="160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&lt;textarea&gt;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800" dirty="0"/>
              <a:t>Staat de gebruiker toe om een </a:t>
            </a:r>
            <a:r>
              <a:rPr lang="nl-BE" sz="2800" b="1" dirty="0">
                <a:solidFill>
                  <a:srgbClr val="EC4B2F"/>
                </a:solidFill>
              </a:rPr>
              <a:t>langere</a:t>
            </a:r>
            <a:r>
              <a:rPr lang="nl-BE" sz="2800" dirty="0"/>
              <a:t> t</a:t>
            </a:r>
            <a:r>
              <a:rPr lang="nl-BE" sz="2800" b="1" dirty="0">
                <a:solidFill>
                  <a:srgbClr val="EC4B2F"/>
                </a:solidFill>
              </a:rPr>
              <a:t>ekst</a:t>
            </a:r>
            <a:r>
              <a:rPr lang="nl-BE" sz="2800" dirty="0"/>
              <a:t> in te geven.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BBA6139-FE3B-3787-CB2F-D4EFEC37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3429000"/>
            <a:ext cx="7061200" cy="10668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949C09F-145A-F8EB-7840-49836A31E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5"/>
          <a:stretch/>
        </p:blipFill>
        <p:spPr>
          <a:xfrm>
            <a:off x="7674428" y="3136900"/>
            <a:ext cx="4267200" cy="15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6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type=“radio”&gt;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r>
              <a:rPr lang="nl-BE" sz="3000" dirty="0"/>
              <a:t>Keuzerondjes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Je kan slechts </a:t>
            </a:r>
            <a:r>
              <a:rPr lang="nl-BE" sz="2400" b="1" dirty="0">
                <a:solidFill>
                  <a:srgbClr val="EC4B2F"/>
                </a:solidFill>
              </a:rPr>
              <a:t>1 optie selecteren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van een reeks opties selecteren.</a:t>
            </a:r>
            <a:endParaRPr lang="nl-BE" sz="2400" dirty="0">
              <a:ea typeface="Verdana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>
                <a:solidFill>
                  <a:srgbClr val="464646"/>
                </a:solidFill>
              </a:rPr>
              <a:t>Het</a:t>
            </a:r>
            <a:r>
              <a:rPr lang="nl-BE" sz="2400" b="1" dirty="0">
                <a:solidFill>
                  <a:srgbClr val="464646"/>
                </a:solidFill>
              </a:rPr>
              <a:t> </a:t>
            </a:r>
            <a:r>
              <a:rPr lang="nl-BE" sz="2400" b="1" dirty="0">
                <a:solidFill>
                  <a:srgbClr val="EC4B2F"/>
                </a:solidFill>
              </a:rPr>
              <a:t>name-attribuut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moet bij alle keuzerondjes </a:t>
            </a:r>
            <a:r>
              <a:rPr lang="nl-BE" sz="2400" b="1" dirty="0">
                <a:solidFill>
                  <a:srgbClr val="EC4B2F"/>
                </a:solidFill>
              </a:rPr>
              <a:t>hetzelfde</a:t>
            </a:r>
            <a:r>
              <a:rPr lang="nl-BE" sz="2400" dirty="0"/>
              <a:t> zijn, zo worden rondjes gekoppeld en kan je er maar één aanduiden.</a:t>
            </a:r>
            <a:endParaRPr lang="nl-BE" sz="2400" dirty="0">
              <a:ea typeface="Verdana"/>
            </a:endParaRPr>
          </a:p>
          <a:p>
            <a:pPr marL="723900" lvl="2" indent="0">
              <a:buNone/>
            </a:pPr>
            <a:endParaRPr lang="nl-BE" sz="25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406AD7A-36EA-C23B-17EF-5C4B2A6C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64" y="3429000"/>
            <a:ext cx="6819900" cy="26416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A73B585-3E56-2D72-9352-E984CC55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965" y="4394200"/>
            <a:ext cx="2959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12074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3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5553</TotalTime>
  <Words>747</Words>
  <Application>Microsoft Office PowerPoint</Application>
  <PresentationFormat>Breedbeeld</PresentationFormat>
  <Paragraphs>142</Paragraphs>
  <Slides>21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21</vt:i4>
      </vt:variant>
    </vt:vector>
  </HeadingPairs>
  <TitlesOfParts>
    <vt:vector size="24" baseType="lpstr">
      <vt:lpstr>WIT</vt:lpstr>
      <vt:lpstr>ORANJE</vt:lpstr>
      <vt:lpstr>BLAUW</vt:lpstr>
      <vt:lpstr>Websites</vt:lpstr>
      <vt:lpstr>Wat is..</vt:lpstr>
      <vt:lpstr>Form tag</vt:lpstr>
      <vt:lpstr>Input tag</vt:lpstr>
      <vt:lpstr>Andere formulier elementen</vt:lpstr>
      <vt:lpstr>Voorbeeld  aanmelden.html</vt:lpstr>
      <vt:lpstr>Kies het juiste input type!</vt:lpstr>
      <vt:lpstr>&lt;textarea&gt;</vt:lpstr>
      <vt:lpstr>&lt;input  type=“radio”&gt;</vt:lpstr>
      <vt:lpstr>&lt;input  type=“checkbox”&gt;</vt:lpstr>
      <vt:lpstr>&lt;input  type=“submit”/&gt;</vt:lpstr>
      <vt:lpstr>&lt;select&gt;</vt:lpstr>
      <vt:lpstr>Validatie</vt:lpstr>
      <vt:lpstr>Validatie</vt:lpstr>
      <vt:lpstr>Afhandeling</vt:lpstr>
      <vt:lpstr>Afhandeling</vt:lpstr>
      <vt:lpstr>Afhandeling</vt:lpstr>
      <vt:lpstr>https://tm-statweb.be/mail.php</vt:lpstr>
      <vt:lpstr>Voorbeeld  formulier.html</vt:lpstr>
      <vt:lpstr>Basis opmaak via CSS  voorbeelden-powerpoint.html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1243</cp:revision>
  <dcterms:created xsi:type="dcterms:W3CDTF">2020-09-28T10:08:39Z</dcterms:created>
  <dcterms:modified xsi:type="dcterms:W3CDTF">2024-09-30T06:32:48Z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2023-03-01T09:47:24Z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a6437199-b23f-4dbc-99c9-92e5e905a7c2</vt:lpwstr>
  </property>
  <property fmtid="{D5CDD505-2E9C-101B-9397-08002B2CF9AE}" pid="9" name="MSIP_Label_c337be75-dfbb-4261-9834-ac247c7dde13_ContentBits">
    <vt:lpwstr>0</vt:lpwstr>
  </property>
</Properties>
</file>